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27"/>
  </p:notesMasterIdLst>
  <p:handoutMasterIdLst>
    <p:handoutMasterId r:id="rId28"/>
  </p:handoutMasterIdLst>
  <p:sldIdLst>
    <p:sldId id="347" r:id="rId4"/>
    <p:sldId id="376" r:id="rId5"/>
    <p:sldId id="377" r:id="rId6"/>
    <p:sldId id="378" r:id="rId7"/>
    <p:sldId id="382" r:id="rId8"/>
    <p:sldId id="383" r:id="rId9"/>
    <p:sldId id="384" r:id="rId10"/>
    <p:sldId id="386" r:id="rId11"/>
    <p:sldId id="424" r:id="rId12"/>
    <p:sldId id="422" r:id="rId13"/>
    <p:sldId id="421" r:id="rId14"/>
    <p:sldId id="395" r:id="rId15"/>
    <p:sldId id="412" r:id="rId16"/>
    <p:sldId id="423" r:id="rId17"/>
    <p:sldId id="415" r:id="rId18"/>
    <p:sldId id="416" r:id="rId19"/>
    <p:sldId id="396" r:id="rId20"/>
    <p:sldId id="420" r:id="rId21"/>
    <p:sldId id="429" r:id="rId22"/>
    <p:sldId id="425" r:id="rId23"/>
    <p:sldId id="426" r:id="rId24"/>
    <p:sldId id="427" r:id="rId25"/>
    <p:sldId id="42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41" autoAdjust="0"/>
  </p:normalViewPr>
  <p:slideViewPr>
    <p:cSldViewPr>
      <p:cViewPr>
        <p:scale>
          <a:sx n="90" d="100"/>
          <a:sy n="90" d="100"/>
        </p:scale>
        <p:origin x="-552" y="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71C4-E54F-244D-820D-D3DE95A62215}" type="datetimeFigureOut">
              <a:rPr lang="en-US" smtClean="0"/>
              <a:t>9/18/13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4CAD-B612-6A45-A4C6-4A5233F2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8691-7807-6B49-9370-AF7F7F0E64A9}" type="datetimeFigureOut">
              <a:rPr lang="en-US" smtClean="0"/>
              <a:t>9/18/13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3CE-5D39-144A-989C-44686202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2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33CE-5D39-144A-989C-44686202B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98B38B-7DEE-B142-889A-CEA250E83F1B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887788" y="0"/>
            <a:ext cx="29702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887788" y="8688388"/>
            <a:ext cx="297021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06" tIns="0" rIns="19006" bIns="0" anchor="b"/>
          <a:lstStyle/>
          <a:p>
            <a:pPr algn="r" defTabSz="946150" eaLnBrk="0" hangingPunct="0"/>
            <a:r>
              <a:rPr lang="en-US" sz="1000" i="1">
                <a:latin typeface="Times New Roman" charset="0"/>
              </a:rPr>
              <a:t>8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8688388"/>
            <a:ext cx="296703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0"/>
            <a:ext cx="29670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3887788" y="0"/>
            <a:ext cx="29702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887788" y="8688388"/>
            <a:ext cx="297021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06" tIns="0" rIns="19006" bIns="0" anchor="b"/>
          <a:lstStyle/>
          <a:p>
            <a:pPr algn="r" defTabSz="946150" eaLnBrk="0" hangingPunct="0"/>
            <a:r>
              <a:rPr lang="en-US" sz="1000" i="1">
                <a:latin typeface="Times New Roman" charset="0"/>
              </a:rPr>
              <a:t>11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0" y="8688388"/>
            <a:ext cx="296703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0" y="0"/>
            <a:ext cx="29670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3738"/>
            <a:ext cx="4554537" cy="3416300"/>
          </a:xfrm>
          <a:ln w="12699" cap="flat">
            <a:solidFill>
              <a:schemeClr val="tx1"/>
            </a:solidFill>
          </a:ln>
        </p:spPr>
      </p:sp>
      <p:sp>
        <p:nvSpPr>
          <p:cNvPr id="4506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76" tIns="44346" rIns="90276" bIns="44346"/>
          <a:lstStyle/>
          <a:p>
            <a:r>
              <a:rPr lang="en-US">
                <a:ea typeface="ＭＳ Ｐゴシック" charset="0"/>
                <a:cs typeface="ＭＳ Ｐゴシック" charset="0"/>
              </a:rPr>
              <a:t>Your fathers GPS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0D1F1A-89E6-9D44-B826-A54BB40045BE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677870C-0CB3-E94C-84E3-3E5C5367181F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6025"/>
            <a:ext cx="1352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3048000" y="6477000"/>
            <a:ext cx="36576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smtClean="0">
                <a:solidFill>
                  <a:srgbClr val="000000"/>
                </a:solidFill>
                <a:latin typeface="Comic Sans MS" charset="0"/>
              </a:rPr>
              <a:t>ASEN 5090 LECTURE NOTES – LARSON, AXELRAD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endParaRPr lang="en-US" sz="1000" smtClean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2"/>
              <a:buNone/>
              <a:defRPr sz="19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971800" y="6243638"/>
            <a:ext cx="3352800" cy="457200"/>
          </a:xfrm>
        </p:spPr>
        <p:txBody>
          <a:bodyPr/>
          <a:lstStyle>
            <a:lvl1pPr>
              <a:defRPr sz="1000">
                <a:latin typeface="Comic Sans MS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z="1200" smtClean="0">
                <a:latin typeface="Garamond" charset="0"/>
              </a:defRPr>
            </a:lvl1pPr>
          </a:lstStyle>
          <a:p>
            <a:pPr>
              <a:defRPr/>
            </a:pPr>
            <a:fld id="{2F0875FC-57A8-FA4D-ADE3-4B4DE27E82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82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E3AB083E-B8B7-FB4C-B4A7-0DD1529BF8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58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78C857CB-43F9-0446-919C-481C4A5FB30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6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8C2E7B43-1EFF-004B-AE0E-C69124C49D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68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8D7CDD86-5129-2C44-A2FF-A2C8EACEA2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87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FCDFB858-4522-7B43-B6A3-1E134886E7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40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719A2C2A-C79F-6F4A-A5E2-D02E70E89E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87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044B8B4E-6814-5847-9CAC-717CAEE4FC0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6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6A9E081F-7AA2-BF42-8BEF-FBF2068410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1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14EAB370-A8E1-FF46-8988-7CAB1342FF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7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6275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6275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ASEN 5090 LECTURE NOTES – LARSON, AXELRAD      </a:t>
            </a:r>
            <a:fld id="{5C80E193-D06F-F04A-82BF-3D3FD929DD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4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B7101-882A-5944-86B0-07227ED30BAD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7A953-DB04-4A4B-A812-E2BB2410B8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0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203D2-DB77-E944-AB40-912F86CFCC5F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E4C2D-F64B-6B43-B855-CEAA59686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7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CE482-870A-F24E-90D8-DA9B1C336192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DD0B4-B5ED-7047-BDB3-29DA2477C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6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CDABE-F1B4-E048-936F-A95989850963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50DE4-D3EC-7346-A024-886BCDDAF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32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D30D5-5508-F04D-8C27-83798D315A5D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2B8C2-3FA7-2A44-9139-58300CC73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9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0FC33-BE28-A748-AC28-5EE4B2C89264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D4201-CF4C-E44E-B384-F553A801E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19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95C79-C18E-F148-A213-ED138D8E12A9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FEB61-127B-FA42-970E-AE12B1A7C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9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4722C-8694-8549-99F6-F8C884D5DD03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BD7BE-36DF-9F45-9D4D-1562491852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9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57197-B85D-3542-9EA0-D6DDF51D5FD8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EEC90-2CAC-E744-919E-21E8A80B6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6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16CA4-7012-1347-A1CF-AC48D5A977FB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36A03-DC62-C545-BF9F-409A95409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56656-C706-1F4F-A6AC-9E031B4A02C7}" type="datetime1">
              <a:rPr lang="en-US"/>
              <a:pPr>
                <a:defRPr/>
              </a:pPr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9C2F6-D18F-AA48-9578-6820170B7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2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FB879"/>
                </a:solidFill>
              </a:defRPr>
            </a:lvl1pPr>
          </a:lstStyle>
          <a:p>
            <a:r>
              <a:rPr lang="en-US" smtClean="0"/>
              <a:t>ASEN 5090 Axelrad and Larson</a:t>
            </a:r>
            <a:endParaRPr lang="en-US" dirty="0"/>
          </a:p>
        </p:txBody>
      </p:sp>
      <p:pic>
        <p:nvPicPr>
          <p:cNvPr id="10" name="Picture 9" descr="UCB_logo-horiz_WHT–smal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6159326"/>
            <a:ext cx="2247900" cy="5337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578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 smtClean="0">
                <a:latin typeface="Comic Sans MS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ASEN 5090 LECTURE NOTES – LARSON, AXELRAD      </a:t>
            </a:r>
            <a:fld id="{779270EE-B540-3544-9CBB-1F5CCA92CCDB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6025"/>
            <a:ext cx="1352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69925" indent="-3254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8D3B9C-4783-1443-8AAE-119F25207A68}" type="datetime1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9/18/13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UNCLASSIFIED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E4D40-15A3-7940-BEC4-5E9491BCE5F0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tp://tycho.usno.navy.mil/pub/gps/gpsb2.tx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cen.uscg.gov/?pageName=cgsicMeeting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Satellite Constellation &amp; Control Segment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ASEN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5090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52578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900">
                <a:latin typeface="Comic Sans MS" charset="0"/>
              </a:rPr>
              <a:t> </a:t>
            </a:r>
          </a:p>
          <a:p>
            <a:r>
              <a:rPr lang="en-US" sz="900">
                <a:latin typeface="Comic Sans MS" charset="0"/>
              </a:rPr>
              <a:t>ASEN 5090 LECTURE NOTES – LARSON, AXELRAD      </a:t>
            </a:r>
          </a:p>
        </p:txBody>
      </p:sp>
      <p:pic>
        <p:nvPicPr>
          <p:cNvPr id="7" name="Picture 4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5400"/>
            <a:ext cx="3354388" cy="319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7" t="22544" r="10284" b="13043"/>
          <a:stretch/>
        </p:blipFill>
        <p:spPr bwMode="auto">
          <a:xfrm>
            <a:off x="5257800" y="381000"/>
            <a:ext cx="3513667" cy="225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72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6415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From J. Grant , CGSIC Meeting 9/20/11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www.navcen.uscg.gov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cgsicMeetings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/51/27_Grant_CGSIC_GPS_Status%209_Sep11%20_%20v4.pdf </a:t>
            </a:r>
          </a:p>
        </p:txBody>
      </p:sp>
    </p:spTree>
    <p:extLst>
      <p:ext uri="{BB962C8B-B14F-4D97-AF65-F5344CB8AC3E}">
        <p14:creationId xmlns:p14="http://schemas.microsoft.com/office/powerpoint/2010/main" val="127093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99830"/>
            <a:ext cx="8750300" cy="65200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52600" y="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From J. Grant , CGSIC Meeting 9/20/11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www.navcen.uscg.gov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cgsicMeetings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/51/27_Grant_CGSIC_GPS_Status%209_Sep11%20_%20v4.pdf </a:t>
            </a:r>
          </a:p>
        </p:txBody>
      </p:sp>
    </p:spTree>
    <p:extLst>
      <p:ext uri="{BB962C8B-B14F-4D97-AF65-F5344CB8AC3E}">
        <p14:creationId xmlns:p14="http://schemas.microsoft.com/office/powerpoint/2010/main" val="313890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Role of the Control Segment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Observe and record GPS ranging data from monitor stations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Monitor Satellite Orbits &amp; Satellite Health –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Integrity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Maintain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GPS </a:t>
            </a:r>
            <a:r>
              <a:rPr lang="en-US" dirty="0" smtClean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Time </a:t>
            </a:r>
            <a:endParaRPr lang="en-US" dirty="0">
              <a:solidFill>
                <a:srgbClr val="0000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Predict satellite orbit and clock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almanac (1 km) used to determine which satellites should be visible - it is NOT for positioning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broadcast ephemeris (1 meter) is for low-accuracy, real-time positioning.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Create and upload navigation message data at least once per day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Command satellite maneuvers, payload, and bus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maintanance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ASEN 5090 LECTURE NOTES – LARSON, AXELRAD      </a:t>
            </a:r>
            <a:fld id="{1E0694F0-D97B-B843-A196-D356AF9D5D48}" type="slidenum">
              <a:rPr lang="en-US" sz="900">
                <a:solidFill>
                  <a:srgbClr val="000000"/>
                </a:solidFill>
                <a:latin typeface="Comic Sans MS" charset="0"/>
              </a:rPr>
              <a:pPr eaLnBrk="1" hangingPunct="1"/>
              <a:t>13</a:t>
            </a:fld>
            <a:endParaRPr lang="en-US" sz="90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6246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45720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52600" y="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From J. Grant , CGSIC Meeting 9/20/11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www.navcen.uscg.gov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cgsicMeetings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/51/27_Grant_CGSIC_GPS_Status%209_Sep11%20_%20v4.pdf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ASEN 5090 LECTURE NOTES – LARSON, AXELRAD      </a:t>
            </a:r>
            <a:fld id="{6E84385A-ACD5-494E-8788-A3820D38DE8A}" type="slidenum">
              <a:rPr lang="en-US" sz="900">
                <a:solidFill>
                  <a:srgbClr val="000000"/>
                </a:solidFill>
                <a:latin typeface="Comic Sans MS" charset="0"/>
              </a:rPr>
              <a:pPr eaLnBrk="1" hangingPunct="1"/>
              <a:t>15</a:t>
            </a:fld>
            <a:endParaRPr lang="en-US" sz="90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6656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45720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solidFill>
                  <a:srgbClr val="000000"/>
                </a:solidFill>
                <a:latin typeface="Comic Sans MS" charset="0"/>
              </a:rPr>
              <a:t>ASEN 5090 LECTURE NOTES – LARSON, AXELRAD      </a:t>
            </a:r>
            <a:fld id="{4790B992-54A5-2448-AF30-E9982D2EBC56}" type="slidenum">
              <a:rPr lang="en-US" sz="900">
                <a:solidFill>
                  <a:srgbClr val="000000"/>
                </a:solidFill>
                <a:latin typeface="Comic Sans MS" charset="0"/>
              </a:rPr>
              <a:pPr eaLnBrk="1" hangingPunct="1"/>
              <a:t>16</a:t>
            </a:fld>
            <a:endParaRPr lang="en-US" sz="900">
              <a:solidFill>
                <a:srgbClr val="000000"/>
              </a:solidFill>
              <a:latin typeface="Comic Sans MS" charset="0"/>
            </a:endParaRPr>
          </a:p>
        </p:txBody>
      </p:sp>
      <p:pic>
        <p:nvPicPr>
          <p:cNvPr id="6758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457200"/>
            <a:ext cx="10058400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GPS Time	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time is maintained by a set of atomic clocks at the MCS and onboard the satellites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Steered to within 1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microsec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of UTC(USNO) mod 1 sec – MCS estimates offset, drift, and drift rate of satellite clocks relative to GPS and uploads correction parameters which are sent out via the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nav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message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time is defined by a week number and seconds of the week (often called time of week or TOW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Standard epoch is midnight on Saturday, 5 January, 1980 </a:t>
            </a:r>
          </a:p>
          <a:p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Week rollover occurred at midnight, 21 August, 1999 due to limit of 1024 for GPS week in </a:t>
            </a:r>
            <a:r>
              <a:rPr lang="en-US" dirty="0" err="1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nav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 message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5" name="Group 96"/>
          <p:cNvGrpSpPr>
            <a:grpSpLocks/>
          </p:cNvGrpSpPr>
          <p:nvPr/>
        </p:nvGrpSpPr>
        <p:grpSpPr bwMode="auto">
          <a:xfrm>
            <a:off x="152400" y="1674813"/>
            <a:ext cx="2097088" cy="1262062"/>
            <a:chOff x="1078617" y="1046495"/>
            <a:chExt cx="1921758" cy="1261703"/>
          </a:xfrm>
        </p:grpSpPr>
        <p:sp>
          <p:nvSpPr>
            <p:cNvPr id="72757" name="Text Box 248"/>
            <p:cNvSpPr txBox="1">
              <a:spLocks noChangeArrowheads="1"/>
            </p:cNvSpPr>
            <p:nvPr/>
          </p:nvSpPr>
          <p:spPr bwMode="auto">
            <a:xfrm>
              <a:off x="1085270" y="1046495"/>
              <a:ext cx="859531" cy="65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prstClr val="black"/>
                  </a:solidFill>
                </a:rPr>
                <a:t>SV (PRN)</a:t>
              </a:r>
            </a:p>
            <a:p>
              <a:pPr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prstClr val="black"/>
                  </a:solidFill>
                </a:rPr>
                <a:t>Clock*</a:t>
              </a:r>
            </a:p>
            <a:p>
              <a:pPr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prstClr val="black"/>
                  </a:solidFill>
                </a:rPr>
                <a:t>Wheel</a:t>
              </a:r>
            </a:p>
          </p:txBody>
        </p:sp>
        <p:sp>
          <p:nvSpPr>
            <p:cNvPr id="72758" name="Text Box 249"/>
            <p:cNvSpPr txBox="1">
              <a:spLocks noChangeArrowheads="1"/>
            </p:cNvSpPr>
            <p:nvPr/>
          </p:nvSpPr>
          <p:spPr bwMode="auto">
            <a:xfrm>
              <a:off x="1078617" y="1846534"/>
              <a:ext cx="192175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prstClr val="black"/>
                  </a:solidFill>
                </a:rPr>
                <a:t>* II/IIA = Rb, Rb, Cs, Cs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prstClr val="black"/>
                  </a:solidFill>
                </a:rPr>
                <a:t>     IIR = Rb, Rb, Rb</a:t>
              </a:r>
            </a:p>
          </p:txBody>
        </p:sp>
      </p:grpSp>
      <p:grpSp>
        <p:nvGrpSpPr>
          <p:cNvPr id="72706" name="Group 39"/>
          <p:cNvGrpSpPr>
            <a:grpSpLocks/>
          </p:cNvGrpSpPr>
          <p:nvPr/>
        </p:nvGrpSpPr>
        <p:grpSpPr bwMode="auto">
          <a:xfrm>
            <a:off x="228600" y="4648200"/>
            <a:ext cx="1587500" cy="1587500"/>
            <a:chOff x="122238" y="2905125"/>
            <a:chExt cx="1587222" cy="1587122"/>
          </a:xfrm>
        </p:grpSpPr>
        <p:sp>
          <p:nvSpPr>
            <p:cNvPr id="72746" name="Rectangle 253"/>
            <p:cNvSpPr>
              <a:spLocks noChangeAspect="1" noChangeArrowheads="1"/>
            </p:cNvSpPr>
            <p:nvPr/>
          </p:nvSpPr>
          <p:spPr bwMode="auto">
            <a:xfrm rot="5400000">
              <a:off x="111871" y="3450352"/>
              <a:ext cx="185834" cy="161925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47" name="Rectangle 254"/>
            <p:cNvSpPr>
              <a:spLocks noChangeAspect="1" noChangeArrowheads="1"/>
            </p:cNvSpPr>
            <p:nvPr/>
          </p:nvSpPr>
          <p:spPr bwMode="auto">
            <a:xfrm rot="5400000">
              <a:off x="111618" y="3753745"/>
              <a:ext cx="175226" cy="15398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48" name="Rectangle 256"/>
            <p:cNvSpPr>
              <a:spLocks noChangeAspect="1" noChangeArrowheads="1"/>
            </p:cNvSpPr>
            <p:nvPr/>
          </p:nvSpPr>
          <p:spPr bwMode="auto">
            <a:xfrm rot="5400000">
              <a:off x="109780" y="3165250"/>
              <a:ext cx="184151" cy="159236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49" name="Rectangle 255"/>
            <p:cNvSpPr>
              <a:spLocks noChangeAspect="1" noChangeArrowheads="1"/>
            </p:cNvSpPr>
            <p:nvPr/>
          </p:nvSpPr>
          <p:spPr bwMode="auto">
            <a:xfrm rot="5400000">
              <a:off x="120891" y="4003504"/>
              <a:ext cx="168276" cy="1465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50" name="TextBox 111"/>
            <p:cNvSpPr txBox="1">
              <a:spLocks noChangeArrowheads="1"/>
            </p:cNvSpPr>
            <p:nvPr/>
          </p:nvSpPr>
          <p:spPr bwMode="auto">
            <a:xfrm>
              <a:off x="301657" y="3133671"/>
              <a:ext cx="752610" cy="21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Meets Spec</a:t>
              </a:r>
            </a:p>
          </p:txBody>
        </p:sp>
        <p:sp>
          <p:nvSpPr>
            <p:cNvPr id="72751" name="TextBox 112"/>
            <p:cNvSpPr txBox="1">
              <a:spLocks noChangeArrowheads="1"/>
            </p:cNvSpPr>
            <p:nvPr/>
          </p:nvSpPr>
          <p:spPr bwMode="auto">
            <a:xfrm>
              <a:off x="266726" y="3439920"/>
              <a:ext cx="1140030" cy="21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Reduced Capability</a:t>
              </a:r>
            </a:p>
          </p:txBody>
        </p:sp>
        <p:sp>
          <p:nvSpPr>
            <p:cNvPr id="72752" name="TextBox 113"/>
            <p:cNvSpPr txBox="1">
              <a:spLocks noChangeArrowheads="1"/>
            </p:cNvSpPr>
            <p:nvPr/>
          </p:nvSpPr>
          <p:spPr bwMode="auto">
            <a:xfrm>
              <a:off x="273077" y="3737137"/>
              <a:ext cx="1041587" cy="21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Unusable for Ops</a:t>
              </a:r>
            </a:p>
          </p:txBody>
        </p:sp>
        <p:sp>
          <p:nvSpPr>
            <p:cNvPr id="72753" name="TextBox 114"/>
            <p:cNvSpPr txBox="1">
              <a:spLocks noChangeArrowheads="1"/>
            </p:cNvSpPr>
            <p:nvPr/>
          </p:nvSpPr>
          <p:spPr bwMode="auto">
            <a:xfrm>
              <a:off x="284192" y="3971671"/>
              <a:ext cx="562076" cy="21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Unused</a:t>
              </a:r>
            </a:p>
          </p:txBody>
        </p:sp>
        <p:sp>
          <p:nvSpPr>
            <p:cNvPr id="72754" name="TextBox 115"/>
            <p:cNvSpPr txBox="1">
              <a:spLocks noChangeArrowheads="1"/>
            </p:cNvSpPr>
            <p:nvPr/>
          </p:nvSpPr>
          <p:spPr bwMode="auto">
            <a:xfrm>
              <a:off x="274665" y="4276399"/>
              <a:ext cx="493801" cy="21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In Use</a:t>
              </a:r>
            </a:p>
          </p:txBody>
        </p:sp>
        <p:sp>
          <p:nvSpPr>
            <p:cNvPr id="72755" name="Oval 259"/>
            <p:cNvSpPr>
              <a:spLocks noChangeArrowheads="1"/>
            </p:cNvSpPr>
            <p:nvPr/>
          </p:nvSpPr>
          <p:spPr bwMode="auto">
            <a:xfrm>
              <a:off x="150812" y="4300614"/>
              <a:ext cx="103187" cy="1174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56" name="TextBox 118"/>
            <p:cNvSpPr txBox="1">
              <a:spLocks noChangeArrowheads="1"/>
            </p:cNvSpPr>
            <p:nvPr/>
          </p:nvSpPr>
          <p:spPr bwMode="auto">
            <a:xfrm>
              <a:off x="158757" y="2905125"/>
              <a:ext cx="1550703" cy="307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1400" smtClean="0">
                  <a:solidFill>
                    <a:srgbClr val="000000"/>
                  </a:solidFill>
                </a:rPr>
                <a:t>Clock/Wheel Key</a:t>
              </a:r>
            </a:p>
          </p:txBody>
        </p:sp>
      </p:grpSp>
      <p:grpSp>
        <p:nvGrpSpPr>
          <p:cNvPr id="72707" name="Group 38"/>
          <p:cNvGrpSpPr>
            <a:grpSpLocks/>
          </p:cNvGrpSpPr>
          <p:nvPr/>
        </p:nvGrpSpPr>
        <p:grpSpPr bwMode="auto">
          <a:xfrm>
            <a:off x="273050" y="2990850"/>
            <a:ext cx="1343025" cy="1320800"/>
            <a:chOff x="139700" y="5067300"/>
            <a:chExt cx="1343628" cy="1320425"/>
          </a:xfrm>
        </p:grpSpPr>
        <p:sp>
          <p:nvSpPr>
            <p:cNvPr id="72737" name="Oval 280"/>
            <p:cNvSpPr>
              <a:spLocks noChangeAspect="1" noChangeArrowheads="1"/>
            </p:cNvSpPr>
            <p:nvPr/>
          </p:nvSpPr>
          <p:spPr bwMode="auto">
            <a:xfrm>
              <a:off x="139700" y="6199768"/>
              <a:ext cx="165100" cy="1757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38" name="Rectangle 253"/>
            <p:cNvSpPr>
              <a:spLocks noChangeAspect="1" noChangeArrowheads="1"/>
            </p:cNvSpPr>
            <p:nvPr/>
          </p:nvSpPr>
          <p:spPr bwMode="auto">
            <a:xfrm rot="5400000">
              <a:off x="137679" y="5636091"/>
              <a:ext cx="177800" cy="1547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39" name="Rectangle 256"/>
            <p:cNvSpPr>
              <a:spLocks noChangeAspect="1" noChangeArrowheads="1"/>
            </p:cNvSpPr>
            <p:nvPr/>
          </p:nvSpPr>
          <p:spPr bwMode="auto">
            <a:xfrm rot="5400000">
              <a:off x="136191" y="5362093"/>
              <a:ext cx="191168" cy="1651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40" name="Rectangle 137" descr="Large checker board"/>
            <p:cNvSpPr>
              <a:spLocks noChangeArrowheads="1"/>
            </p:cNvSpPr>
            <p:nvPr/>
          </p:nvSpPr>
          <p:spPr bwMode="auto">
            <a:xfrm>
              <a:off x="147638" y="5883045"/>
              <a:ext cx="176212" cy="212725"/>
            </a:xfrm>
            <a:prstGeom prst="rect">
              <a:avLst/>
            </a:prstGeom>
            <a:pattFill prst="lgCheck">
              <a:fgClr>
                <a:srgbClr val="009900"/>
              </a:fgClr>
              <a:bgClr>
                <a:srgbClr val="EFEF04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3000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41" name="TextBox 103"/>
            <p:cNvSpPr txBox="1">
              <a:spLocks noChangeArrowheads="1"/>
            </p:cNvSpPr>
            <p:nvPr/>
          </p:nvSpPr>
          <p:spPr bwMode="auto">
            <a:xfrm>
              <a:off x="285816" y="5333924"/>
              <a:ext cx="1013280" cy="21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Full Redundancy</a:t>
              </a:r>
            </a:p>
          </p:txBody>
        </p:sp>
        <p:sp>
          <p:nvSpPr>
            <p:cNvPr id="72742" name="TextBox 104"/>
            <p:cNvSpPr txBox="1">
              <a:spLocks noChangeArrowheads="1"/>
            </p:cNvSpPr>
            <p:nvPr/>
          </p:nvSpPr>
          <p:spPr bwMode="auto">
            <a:xfrm>
              <a:off x="261993" y="5562458"/>
              <a:ext cx="1091102" cy="277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 </a:t>
              </a:r>
              <a:r>
                <a:rPr lang="en-US" sz="800" smtClean="0">
                  <a:solidFill>
                    <a:srgbClr val="000000"/>
                  </a:solidFill>
                </a:rPr>
                <a:t>Redundancy Lost</a:t>
              </a:r>
            </a:p>
          </p:txBody>
        </p:sp>
        <p:sp>
          <p:nvSpPr>
            <p:cNvPr id="72743" name="TextBox 105"/>
            <p:cNvSpPr txBox="1">
              <a:spLocks noChangeArrowheads="1"/>
            </p:cNvSpPr>
            <p:nvPr/>
          </p:nvSpPr>
          <p:spPr bwMode="auto">
            <a:xfrm>
              <a:off x="285750" y="5867171"/>
              <a:ext cx="116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Reliability Unknown</a:t>
              </a:r>
            </a:p>
          </p:txBody>
        </p:sp>
        <p:sp>
          <p:nvSpPr>
            <p:cNvPr id="72744" name="TextBox 106"/>
            <p:cNvSpPr txBox="1">
              <a:spLocks noChangeArrowheads="1"/>
            </p:cNvSpPr>
            <p:nvPr/>
          </p:nvSpPr>
          <p:spPr bwMode="auto">
            <a:xfrm>
              <a:off x="304874" y="6171887"/>
              <a:ext cx="1178454" cy="215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800" smtClean="0">
                  <a:solidFill>
                    <a:srgbClr val="000000"/>
                  </a:solidFill>
                </a:rPr>
                <a:t>Drifting within Plane</a:t>
              </a:r>
            </a:p>
          </p:txBody>
        </p:sp>
        <p:sp>
          <p:nvSpPr>
            <p:cNvPr id="72745" name="TextBox 119"/>
            <p:cNvSpPr txBox="1">
              <a:spLocks noChangeArrowheads="1"/>
            </p:cNvSpPr>
            <p:nvPr/>
          </p:nvSpPr>
          <p:spPr bwMode="auto">
            <a:xfrm>
              <a:off x="149229" y="5067300"/>
              <a:ext cx="1222358" cy="30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30000"/>
                </a:spcAft>
              </a:pPr>
              <a:r>
                <a:rPr lang="en-US" sz="1400" smtClean="0">
                  <a:solidFill>
                    <a:srgbClr val="000000"/>
                  </a:solidFill>
                </a:rPr>
                <a:t>Bus/Nav Key</a:t>
              </a:r>
            </a:p>
          </p:txBody>
        </p:sp>
      </p:grpSp>
      <p:sp>
        <p:nvSpPr>
          <p:cNvPr id="72708" name="TextBox 120"/>
          <p:cNvSpPr txBox="1">
            <a:spLocks noChangeArrowheads="1"/>
          </p:cNvSpPr>
          <p:nvPr/>
        </p:nvSpPr>
        <p:spPr bwMode="auto">
          <a:xfrm>
            <a:off x="228600" y="1314450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30000"/>
              </a:spcAft>
            </a:pPr>
            <a:r>
              <a:rPr lang="en-US" sz="1200" smtClean="0">
                <a:solidFill>
                  <a:srgbClr val="000000"/>
                </a:solidFill>
              </a:rPr>
              <a:t>KEY</a:t>
            </a:r>
          </a:p>
        </p:txBody>
      </p:sp>
      <p:sp>
        <p:nvSpPr>
          <p:cNvPr id="122" name="Title 1"/>
          <p:cNvSpPr txBox="1">
            <a:spLocks/>
          </p:cNvSpPr>
          <p:nvPr/>
        </p:nvSpPr>
        <p:spPr bwMode="auto">
          <a:xfrm>
            <a:off x="1295400" y="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>
              <a:lnSpc>
                <a:spcPct val="87000"/>
              </a:lnSpc>
              <a:defRPr/>
            </a:pPr>
            <a:r>
              <a:rPr lang="en-US" sz="2800" kern="0" dirty="0">
                <a:solidFill>
                  <a:prstClr val="black"/>
                </a:solidFill>
                <a:latin typeface="Calibri"/>
                <a:ea typeface="ＭＳ Ｐゴシック" charset="0"/>
                <a:cs typeface="ＭＳ Ｐゴシック" charset="0"/>
              </a:rPr>
              <a:t>GPS Space Status – 03 Aug 2009</a:t>
            </a:r>
          </a:p>
        </p:txBody>
      </p:sp>
      <p:sp>
        <p:nvSpPr>
          <p:cNvPr id="72710" name="Rectangle 8"/>
          <p:cNvSpPr txBox="1">
            <a:spLocks noChangeArrowheads="1"/>
          </p:cNvSpPr>
          <p:nvPr/>
        </p:nvSpPr>
        <p:spPr bwMode="auto">
          <a:xfrm>
            <a:off x="2819400" y="762000"/>
            <a:ext cx="55340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EEECE1"/>
                </a:solidFill>
                <a:latin typeface="Calibri" charset="0"/>
              </a:rPr>
              <a:t>Nav/Bus /Clock/Reaction Wheel Performance Status</a:t>
            </a:r>
            <a:endParaRPr lang="en-US" sz="1400" smtClean="0">
              <a:solidFill>
                <a:prstClr val="black"/>
              </a:solidFill>
              <a:latin typeface="Calibri" charset="0"/>
            </a:endParaRPr>
          </a:p>
        </p:txBody>
      </p:sp>
      <p:graphicFrame>
        <p:nvGraphicFramePr>
          <p:cNvPr id="72711" name="Object 29"/>
          <p:cNvGraphicFramePr>
            <a:graphicFrameLocks noChangeAspect="1"/>
          </p:cNvGraphicFramePr>
          <p:nvPr/>
        </p:nvGraphicFramePr>
        <p:xfrm>
          <a:off x="1981200" y="685800"/>
          <a:ext cx="6691313" cy="647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7" name="Worksheet" r:id="rId3" imgW="9017000" imgH="8699500" progId="Excel.Sheet.8">
                  <p:embed/>
                </p:oleObj>
              </mc:Choice>
              <mc:Fallback>
                <p:oleObj name="Worksheet" r:id="rId3" imgW="9017000" imgH="86995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85800"/>
                        <a:ext cx="6691313" cy="647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44550" y="1676400"/>
          <a:ext cx="865188" cy="571500"/>
        </p:xfrm>
        <a:graphic>
          <a:graphicData uri="http://schemas.openxmlformats.org/drawingml/2006/table">
            <a:tbl>
              <a:tblPr/>
              <a:tblGrid>
                <a:gridCol w="252413"/>
                <a:gridCol w="101600"/>
                <a:gridCol w="258762"/>
                <a:gridCol w="252413"/>
              </a:tblGrid>
              <a:tr h="1905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00R</a:t>
                      </a: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(00) 00/08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0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51C77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72731" name="Oval 30"/>
          <p:cNvSpPr>
            <a:spLocks noChangeArrowheads="1"/>
          </p:cNvSpPr>
          <p:nvPr/>
        </p:nvSpPr>
        <p:spPr bwMode="auto">
          <a:xfrm>
            <a:off x="1419225" y="2095500"/>
            <a:ext cx="95250" cy="95250"/>
          </a:xfrm>
          <a:prstGeom prst="ellipse">
            <a:avLst/>
          </a:prstGeom>
          <a:solidFill>
            <a:srgbClr val="FE9B03"/>
          </a:solidFill>
          <a:ln w="9525">
            <a:solidFill>
              <a:srgbClr val="280049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3000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2732" name="Straight Connector 35"/>
          <p:cNvCxnSpPr>
            <a:cxnSpLocks noChangeShapeType="1"/>
          </p:cNvCxnSpPr>
          <p:nvPr/>
        </p:nvCxnSpPr>
        <p:spPr bwMode="auto">
          <a:xfrm rot="5400000">
            <a:off x="-590550" y="3848100"/>
            <a:ext cx="504825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3" name="TextBox 40"/>
          <p:cNvSpPr txBox="1">
            <a:spLocks noChangeArrowheads="1"/>
          </p:cNvSpPr>
          <p:nvPr/>
        </p:nvSpPr>
        <p:spPr bwMode="auto">
          <a:xfrm>
            <a:off x="447675" y="4343400"/>
            <a:ext cx="6810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30000"/>
              </a:spcAft>
            </a:pPr>
            <a:r>
              <a:rPr lang="en-US" sz="800" smtClean="0">
                <a:solidFill>
                  <a:srgbClr val="000000"/>
                </a:solidFill>
              </a:rPr>
              <a:t>Unhealthy</a:t>
            </a:r>
          </a:p>
        </p:txBody>
      </p:sp>
      <p:sp>
        <p:nvSpPr>
          <p:cNvPr id="72734" name="Line 94"/>
          <p:cNvSpPr>
            <a:spLocks noChangeShapeType="1"/>
          </p:cNvSpPr>
          <p:nvPr/>
        </p:nvSpPr>
        <p:spPr bwMode="auto">
          <a:xfrm flipV="1">
            <a:off x="269875" y="4406900"/>
            <a:ext cx="177800" cy="1143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35" name="Slide Number Placeholder 3"/>
          <p:cNvSpPr txBox="1">
            <a:spLocks noGrp="1"/>
          </p:cNvSpPr>
          <p:nvPr/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86AE67E-5EBF-9743-A23A-279C13AE8E2F}" type="slidenum">
              <a:rPr lang="en-US" sz="1800" b="1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800" b="1" smtClean="0">
              <a:solidFill>
                <a:prstClr val="black"/>
              </a:solidFill>
            </a:endParaRPr>
          </a:p>
        </p:txBody>
      </p:sp>
      <p:pic>
        <p:nvPicPr>
          <p:cNvPr id="727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2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72400" y="5334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2009 CGSIC Briefing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8 at 8.5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5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CONSTELLATION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Requirements, orbits, satellites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Almanac description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CONTROL SEGMENT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Role, configuration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GPS Time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Satellite </a:t>
            </a:r>
            <a:r>
              <a:rPr lang="en-US" dirty="0" smtClean="0">
                <a:latin typeface="Arial" charset="0"/>
                <a:ea typeface="ＭＳ Ｐゴシック" charset="0"/>
              </a:rPr>
              <a:t>status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9-18 at 9.0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8 at 9.0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78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7 at 3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8438"/>
            <a:ext cx="3748187" cy="6485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3200" y="1905000"/>
            <a:ext cx="944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1.22760</a:t>
            </a:r>
          </a:p>
          <a:p>
            <a:r>
              <a:rPr lang="en-US" dirty="0" smtClean="0"/>
              <a:t>1.57542</a:t>
            </a:r>
          </a:p>
          <a:p>
            <a:r>
              <a:rPr lang="en-US" smtClean="0"/>
              <a:t>1.17645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54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400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Designing a Constellation for Satellite Navigation</a:t>
            </a:r>
          </a:p>
        </p:txBody>
      </p:sp>
      <p:sp>
        <p:nvSpPr>
          <p:cNvPr id="43010" name="Text Placeholder 5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4040188" cy="639762"/>
          </a:xfrm>
        </p:spPr>
        <p:txBody>
          <a:bodyPr/>
          <a:lstStyle/>
          <a:p>
            <a:r>
              <a:rPr lang="en-US" b="0" u="sng">
                <a:latin typeface="Arial" charset="0"/>
                <a:ea typeface="ＭＳ Ｐゴシック" charset="0"/>
                <a:cs typeface="ＭＳ Ｐゴシック" charset="0"/>
              </a:rPr>
              <a:t>Requirements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95800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24 hours a day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global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real-time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cheap for users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light weight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passive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all weather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minimize atmosphere delay and attenuation</a:t>
            </a:r>
          </a:p>
        </p:txBody>
      </p:sp>
      <p:sp>
        <p:nvSpPr>
          <p:cNvPr id="43012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8200" y="960438"/>
            <a:ext cx="4041775" cy="639762"/>
          </a:xfrm>
        </p:spPr>
        <p:txBody>
          <a:bodyPr/>
          <a:lstStyle/>
          <a:p>
            <a:r>
              <a:rPr lang="en-US" b="0" u="sng">
                <a:latin typeface="Arial" charset="0"/>
                <a:ea typeface="ＭＳ Ｐゴシック" charset="0"/>
                <a:cs typeface="ＭＳ Ｐゴシック" charset="0"/>
              </a:rPr>
              <a:t>Constraints</a:t>
            </a:r>
          </a:p>
        </p:txBody>
      </p:sp>
      <p:sp>
        <p:nvSpPr>
          <p:cNvPr id="43013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1687513"/>
            <a:ext cx="4041775" cy="4408487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$$$$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# satellites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inclination, planes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altitude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ground tracks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frequencies allocated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power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encryption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dual-use (Civilian &amp; Military)</a:t>
            </a:r>
          </a:p>
          <a:p>
            <a:pPr>
              <a:lnSpc>
                <a:spcPct val="115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ground support needs</a:t>
            </a:r>
          </a:p>
          <a:p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4" name="Rectangle 2"/>
          <p:cNvSpPr>
            <a:spLocks noChangeArrowheads="1"/>
          </p:cNvSpPr>
          <p:nvPr/>
        </p:nvSpPr>
        <p:spPr bwMode="auto">
          <a:xfrm>
            <a:off x="6000750" y="1371600"/>
            <a:ext cx="2914650" cy="2133600"/>
          </a:xfrm>
          <a:prstGeom prst="rect">
            <a:avLst/>
          </a:prstGeom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3178175" y="1384300"/>
            <a:ext cx="2724150" cy="2447925"/>
            <a:chOff x="3240" y="660"/>
            <a:chExt cx="1716" cy="1542"/>
          </a:xfrm>
        </p:grpSpPr>
        <p:grpSp>
          <p:nvGrpSpPr>
            <p:cNvPr id="44045" name="Group 8"/>
            <p:cNvGrpSpPr>
              <a:grpSpLocks/>
            </p:cNvGrpSpPr>
            <p:nvPr/>
          </p:nvGrpSpPr>
          <p:grpSpPr bwMode="auto">
            <a:xfrm>
              <a:off x="3248" y="660"/>
              <a:ext cx="1708" cy="1360"/>
              <a:chOff x="3248" y="660"/>
              <a:chExt cx="1708" cy="1360"/>
            </a:xfrm>
          </p:grpSpPr>
          <p:pic>
            <p:nvPicPr>
              <p:cNvPr id="44047" name="Picture 9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3" t="3593" r="1129" b="2696"/>
              <a:stretch>
                <a:fillRect/>
              </a:stretch>
            </p:blipFill>
            <p:spPr bwMode="auto">
              <a:xfrm>
                <a:off x="3248" y="664"/>
                <a:ext cx="1708" cy="1356"/>
              </a:xfrm>
              <a:prstGeom prst="rect">
                <a:avLst/>
              </a:prstGeom>
              <a:noFill/>
              <a:ln w="12699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048" name="Rectangle 10"/>
              <p:cNvSpPr>
                <a:spLocks noChangeArrowheads="1"/>
              </p:cNvSpPr>
              <p:nvPr/>
            </p:nvSpPr>
            <p:spPr bwMode="auto">
              <a:xfrm>
                <a:off x="4340" y="660"/>
                <a:ext cx="579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699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9850" tIns="34925" rIns="69850" bIns="34925">
                <a:spAutoFit/>
              </a:bodyPr>
              <a:lstStyle/>
              <a:p>
                <a:pPr defTabSz="520700" eaLnBrk="0" hangingPunct="0"/>
                <a:r>
                  <a:rPr lang="en-US" sz="1200" b="1">
                    <a:solidFill>
                      <a:srgbClr val="FAFD00"/>
                    </a:solidFill>
                  </a:rPr>
                  <a:t>Block II/IIA</a:t>
                </a:r>
              </a:p>
            </p:txBody>
          </p:sp>
        </p:grpSp>
        <p:sp>
          <p:nvSpPr>
            <p:cNvPr id="44046" name="Rectangle 11"/>
            <p:cNvSpPr>
              <a:spLocks noChangeArrowheads="1"/>
            </p:cNvSpPr>
            <p:nvPr/>
          </p:nvSpPr>
          <p:spPr bwMode="auto">
            <a:xfrm>
              <a:off x="3240" y="2010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8100" rIns="77788" bIns="38100">
              <a:spAutoFit/>
            </a:bodyPr>
            <a:lstStyle/>
            <a:p>
              <a:pPr defTabSz="646113" eaLnBrk="0" hangingPunct="0"/>
              <a:endParaRPr lang="en-US" sz="1500" b="1">
                <a:solidFill>
                  <a:schemeClr val="bg2"/>
                </a:solidFill>
              </a:endParaRPr>
            </a:p>
          </p:txBody>
        </p:sp>
      </p:grpSp>
      <p:pic>
        <p:nvPicPr>
          <p:cNvPr id="44040" name="Picture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4956" b="37517"/>
          <a:stretch>
            <a:fillRect/>
          </a:stretch>
        </p:blipFill>
        <p:spPr bwMode="auto">
          <a:xfrm>
            <a:off x="6019800" y="1371600"/>
            <a:ext cx="28543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3"/>
          <p:cNvSpPr>
            <a:spLocks noChangeArrowheads="1"/>
          </p:cNvSpPr>
          <p:nvPr/>
        </p:nvSpPr>
        <p:spPr bwMode="auto">
          <a:xfrm>
            <a:off x="7924800" y="1447800"/>
            <a:ext cx="8159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200" b="1">
                <a:solidFill>
                  <a:srgbClr val="FAFD00"/>
                </a:solidFill>
              </a:rPr>
              <a:t>Block IIF</a:t>
            </a:r>
          </a:p>
        </p:txBody>
      </p:sp>
      <p:sp>
        <p:nvSpPr>
          <p:cNvPr id="44042" name="Rectangle 14"/>
          <p:cNvSpPr>
            <a:spLocks noChangeArrowheads="1"/>
          </p:cNvSpPr>
          <p:nvPr/>
        </p:nvSpPr>
        <p:spPr bwMode="auto">
          <a:xfrm>
            <a:off x="457200" y="4267200"/>
            <a:ext cx="8229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62" tIns="47625" rIns="93662" bIns="47625"/>
          <a:lstStyle/>
          <a:p>
            <a:pPr marL="228600" indent="-228600" defTabSz="933450" eaLnBrk="0" hangingPunct="0">
              <a:buClr>
                <a:schemeClr val="tx1"/>
              </a:buClr>
              <a:buSzPct val="60000"/>
              <a:buFont typeface="Symbol" charset="0"/>
              <a:buChar char="·"/>
            </a:pPr>
            <a:r>
              <a:rPr lang="en-US" dirty="0"/>
              <a:t>24-satellite (</a:t>
            </a:r>
            <a:r>
              <a:rPr lang="en-US" dirty="0">
                <a:solidFill>
                  <a:srgbClr val="0000FF"/>
                </a:solidFill>
              </a:rPr>
              <a:t>nominal</a:t>
            </a:r>
            <a:r>
              <a:rPr lang="en-US" dirty="0"/>
              <a:t>) </a:t>
            </a:r>
            <a:r>
              <a:rPr lang="en-US" dirty="0" smtClean="0"/>
              <a:t>constellation, (31 Actual)</a:t>
            </a:r>
            <a:endParaRPr lang="en-US" dirty="0"/>
          </a:p>
          <a:p>
            <a:pPr marL="228600" indent="-228600" defTabSz="933450" eaLnBrk="0" hangingPunct="0">
              <a:buClr>
                <a:schemeClr val="tx1"/>
              </a:buClr>
              <a:buSzPct val="60000"/>
              <a:buFont typeface="Symbol" charset="0"/>
              <a:buChar char="·"/>
            </a:pPr>
            <a:r>
              <a:rPr lang="en-US" dirty="0">
                <a:solidFill>
                  <a:srgbClr val="0000FF"/>
                </a:solidFill>
              </a:rPr>
              <a:t>Six</a:t>
            </a:r>
            <a:r>
              <a:rPr lang="en-US" dirty="0"/>
              <a:t> orbital planes inclined at 55 </a:t>
            </a:r>
            <a:r>
              <a:rPr lang="en-US" dirty="0" err="1"/>
              <a:t>deg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four satellites per plane</a:t>
            </a:r>
          </a:p>
          <a:p>
            <a:pPr marL="228600" indent="-228600" defTabSz="933450">
              <a:buFontTx/>
              <a:buChar char="•"/>
            </a:pPr>
            <a:r>
              <a:rPr lang="en-US" dirty="0">
                <a:solidFill>
                  <a:srgbClr val="0000FF"/>
                </a:solidFill>
              </a:rPr>
              <a:t>Not geosynchronous.</a:t>
            </a:r>
          </a:p>
          <a:p>
            <a:pPr marL="228600" indent="-228600" defTabSz="933450">
              <a:buFontTx/>
              <a:buChar char="•"/>
            </a:pPr>
            <a:r>
              <a:rPr lang="en-US" dirty="0"/>
              <a:t>Semi-synchronous, </a:t>
            </a:r>
            <a:r>
              <a:rPr lang="en-US" dirty="0">
                <a:solidFill>
                  <a:srgbClr val="0000FF"/>
                </a:solidFill>
              </a:rPr>
              <a:t>nearly</a:t>
            </a:r>
            <a:r>
              <a:rPr lang="en-US" dirty="0"/>
              <a:t> circular orbits (20,200 km altitude)</a:t>
            </a:r>
          </a:p>
          <a:p>
            <a:pPr marL="228600" indent="-228600" defTabSz="933450" eaLnBrk="0" hangingPunct="0">
              <a:buClr>
                <a:schemeClr val="tx1"/>
              </a:buClr>
              <a:buSzPct val="60000"/>
              <a:buFont typeface="Symbol" charset="0"/>
              <a:buChar char="·"/>
            </a:pPr>
            <a:r>
              <a:rPr lang="en-US" dirty="0"/>
              <a:t>Redundant cesium and/or rubidium atomic clocks onboard each satellite</a:t>
            </a:r>
          </a:p>
          <a:p>
            <a:pPr marL="228600" indent="-228600" defTabSz="933450" eaLnBrk="0" hangingPunct="0">
              <a:buClr>
                <a:schemeClr val="tx1"/>
              </a:buClr>
              <a:buSzPct val="60000"/>
              <a:buFont typeface="Symbol" charset="0"/>
              <a:buChar char="·"/>
            </a:pPr>
            <a:r>
              <a:rPr lang="en-US" dirty="0"/>
              <a:t>Antenna array pointed at the earth</a:t>
            </a:r>
          </a:p>
        </p:txBody>
      </p:sp>
      <p:pic>
        <p:nvPicPr>
          <p:cNvPr id="44044" name="Picture 4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>
            <a:fillRect/>
          </a:stretch>
        </p:blipFill>
        <p:spPr bwMode="auto">
          <a:xfrm>
            <a:off x="-1588" y="685800"/>
            <a:ext cx="335438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4043" name="Rectangle 4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Space Segment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CONSTELLATION STATUS FROM USNO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257800"/>
          </a:xfrm>
        </p:spPr>
        <p:txBody>
          <a:bodyPr/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  <a:hlinkClick r:id="rId2" action="ppaction://hlinkfile"/>
              </a:rPr>
              <a:t>ftp://tycho.usno.navy.mil/pub/gps/gpsb2.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  <a:hlinkClick r:id="rId2" action="ppaction://hlinkfile"/>
              </a:rPr>
              <a:t>txt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I’m fond of 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/wiki/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List_of_GPS_satellites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GPS OPERATIONAL SATELLITES (BLOCK II/IIA/IIR/IIR-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M/IIF) 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BLOCK II, SVN 13 – 21, Rockwell Int., Launched 1989-1990</a:t>
            </a: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BLOCK IIA, SVN 22 - 40, Rockwell Int. 180 day autonomy, Launched 1990-1997, two Cs and two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Rb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Clocks; SA &amp; A-S. The Block II/IIA satellites were launched from Cape Canaveral Air Force Station, Florida, aboard the Delta II medium launch vehicle (MLV). </a:t>
            </a: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BLOCK IIR, SVN 41 - 61, Lockheed Martin, 180 day autonomy with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autonav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, three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Rb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, SA and A-S. 1997-2009</a:t>
            </a: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BLOCK IIR-M satellites transmit a second civil signal L2C on the L2 frequency and the military M signal on the L1 and L2 frequencies. SVN 49 also </a:t>
            </a:r>
            <a:r>
              <a:rPr lang="en-US" sz="1800" dirty="0" err="1" smtClean="0">
                <a:latin typeface="Arial" charset="0"/>
                <a:ea typeface="ＭＳ Ｐゴシック" charset="0"/>
                <a:cs typeface="ＭＳ Ｐゴシック" charset="0"/>
              </a:rPr>
              <a:t>transmited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 prototype L5 signal but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was never set 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usable</a:t>
            </a:r>
            <a:r>
              <a:rPr lang="ja-JP" altLang="en-US" sz="1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800" dirty="0">
                <a:latin typeface="Arial" charset="0"/>
                <a:ea typeface="ＭＳ Ｐゴシック" charset="0"/>
                <a:cs typeface="ＭＳ Ｐゴシック" charset="0"/>
              </a:rPr>
              <a:t>. </a:t>
            </a: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BLOCK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IIF  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	Satellites add third civil frequency L5 with a 10.23 MHz code.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SVN 62, 63, 65,66 – one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aunched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every year from 2010 to 2013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. </a:t>
            </a:r>
          </a:p>
          <a:p>
            <a:pPr>
              <a:buFont typeface="Wingdings" charset="0"/>
              <a:buNone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4"/>
          <p:cNvSpPr txBox="1">
            <a:spLocks noChangeArrowheads="1"/>
          </p:cNvSpPr>
          <p:nvPr/>
        </p:nvSpPr>
        <p:spPr bwMode="auto">
          <a:xfrm>
            <a:off x="546100" y="431800"/>
            <a:ext cx="3557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GPS STATUS – FROM NAVCEN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1143000"/>
            <a:ext cx="10515600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GPS OPERATIONAL ADVISORY        240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SUBJ: GPS STATUS      28 AUG 2011</a:t>
            </a:r>
          </a:p>
          <a:p>
            <a:pPr>
              <a:defRPr/>
            </a:pPr>
            <a:endParaRPr lang="en-US" sz="1600" dirty="0">
              <a:latin typeface="Courier"/>
              <a:ea typeface="+mn-ea"/>
              <a:cs typeface="Courier"/>
            </a:endParaRP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1. SATELLITES, PLANES, AND CLOCKS (CS=CESIUM RB=RUBIDIUM):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A. BLOCK I : NONE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B. BLOCK II: PRNS  1,  2,  3,  4,  5,  6,  7,  8,  9, 10, 11, 12, 13, 14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PLANE   : SLOT D6, D1, C2, D4, E3, C6, A4, A3, A1, E6, D2, B4, F3, F1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CLOCK   :      CS, RB, CS, RB, RB, RB, RB, CS, CS, CS, RB, RB, RB, RB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BLOCK II: PRNS 15, 16, 17, 18, 19, 20, 21, 22, 23, 24, 25, 26, 28, 29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PLANE   : SLOT F2, B1, C4, E4, C3, E1, D3, E2, F4, D5, B2, F5, B3, C1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CLOCK   :      RB, RB, RB, RB, RB, RB, RB, RB, RB, CS, RB, RB, RB, RB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BLOCK II: PRNS 30, 31, 32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PLANE   : SLOT B5, A2, E5</a:t>
            </a:r>
          </a:p>
          <a:p>
            <a:pPr>
              <a:defRPr/>
            </a:pPr>
            <a:r>
              <a:rPr lang="en-US" sz="1600" dirty="0">
                <a:latin typeface="Courier"/>
                <a:ea typeface="+mn-ea"/>
                <a:cs typeface="Courier"/>
              </a:rPr>
              <a:t>   CLOCK   :      RB, RB, RB</a:t>
            </a:r>
          </a:p>
        </p:txBody>
      </p:sp>
      <p:sp>
        <p:nvSpPr>
          <p:cNvPr id="53252" name="Rectangle 1"/>
          <p:cNvSpPr>
            <a:spLocks noChangeArrowheads="1"/>
          </p:cNvSpPr>
          <p:nvPr/>
        </p:nvSpPr>
        <p:spPr bwMode="auto">
          <a:xfrm>
            <a:off x="4038600" y="4876800"/>
            <a:ext cx="5486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FCSTDV, or Forecast Delta-V </a:t>
            </a:r>
          </a:p>
          <a:p>
            <a:r>
              <a:rPr lang="en-US">
                <a:solidFill>
                  <a:srgbClr val="000000"/>
                </a:solidFill>
              </a:rPr>
              <a:t>FCSTMX, or Forecast Maintenance</a:t>
            </a:r>
          </a:p>
          <a:p>
            <a:r>
              <a:rPr lang="en-US">
                <a:solidFill>
                  <a:srgbClr val="000000"/>
                </a:solidFill>
              </a:rPr>
              <a:t>FCSTEXTD, or Forecast Extension</a:t>
            </a:r>
          </a:p>
          <a:p>
            <a:r>
              <a:rPr lang="en-US">
                <a:solidFill>
                  <a:srgbClr val="000000"/>
                </a:solidFill>
              </a:rPr>
              <a:t>FCSTSUMM, summary after event is complete</a:t>
            </a:r>
          </a:p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546100" y="431800"/>
            <a:ext cx="484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GPS STATUS – FROM NAVCEN  (continued)</a:t>
            </a:r>
          </a:p>
        </p:txBody>
      </p:sp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152400" y="914400"/>
            <a:ext cx="104394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cs-CZ" sz="1400">
                <a:latin typeface="Courier" charset="0"/>
                <a:cs typeface="Courier" charset="0"/>
              </a:rPr>
              <a:t>2. CURRENT ADVISORIES AND FORECASTS :</a:t>
            </a:r>
          </a:p>
          <a:p>
            <a:r>
              <a:rPr lang="cs-CZ" sz="1400">
                <a:latin typeface="Courier" charset="0"/>
                <a:cs typeface="Courier" charset="0"/>
              </a:rPr>
              <a:t>A. FORECASTS:           FOR SEVEN DAYS AFTER EVENT CONCLUDES.</a:t>
            </a:r>
          </a:p>
          <a:p>
            <a:r>
              <a:rPr lang="cs-CZ" sz="1400">
                <a:latin typeface="Courier" charset="0"/>
                <a:cs typeface="Courier" charset="0"/>
              </a:rPr>
              <a:t>NANU          MSG DATE/TIME       PRN  TYPE         SUMMARY (JDAY/ZULU TIME START - STOP)</a:t>
            </a:r>
          </a:p>
          <a:p>
            <a:endParaRPr lang="cs-CZ" sz="1400">
              <a:latin typeface="Courier" charset="0"/>
              <a:cs typeface="Courier" charset="0"/>
            </a:endParaRPr>
          </a:p>
          <a:p>
            <a:r>
              <a:rPr lang="cs-CZ" sz="1400">
                <a:latin typeface="Courier" charset="0"/>
                <a:cs typeface="Courier" charset="0"/>
              </a:rPr>
              <a:t>2011063       182214Z Aug 2011    06   FCSTDV       235/0345-235/1545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2011064       182216Z Aug 2011    08   FCSTDV       238/0800-238/2000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2011065       231152Z Aug 2011    06   FCSTSUMM     235/0406-235/1143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2011066       251731Z Aug 2011    02   FCSTDV       242/2210-243/1010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2011067       251736Z Aug 2011    13   FCSTDV       245/0820-245/2020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2011068       261520Z Aug 2011    08   FCSTSUMM     238/0817-238/1420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2011069       261747Z Aug 2011    13   FCSTRESCD    244/1415-245/0215</a:t>
            </a:r>
          </a:p>
          <a:p>
            <a:r>
              <a:rPr lang="cs-CZ" sz="1400">
                <a:latin typeface="Courier" charset="0"/>
                <a:cs typeface="Courier" charset="0"/>
              </a:rPr>
              <a:t>B. ADVISORIES:           </a:t>
            </a:r>
          </a:p>
          <a:p>
            <a:r>
              <a:rPr lang="cs-CZ" sz="1400">
                <a:latin typeface="Courier" charset="0"/>
                <a:cs typeface="Courier" charset="0"/>
              </a:rPr>
              <a:t>NANU          MSG DATE/TIME       PRN  TYPE         SUMMARY (JDAY/ZULU TIME START - STOP)</a:t>
            </a:r>
          </a:p>
          <a:p>
            <a:endParaRPr lang="cs-CZ" sz="1400">
              <a:latin typeface="Courier" charset="0"/>
              <a:cs typeface="Courier" charset="0"/>
            </a:endParaRPr>
          </a:p>
          <a:p>
            <a:r>
              <a:rPr lang="cs-CZ" sz="1400">
                <a:latin typeface="Courier" charset="0"/>
                <a:cs typeface="Courier" charset="0"/>
              </a:rPr>
              <a:t>2011070       261817Z Aug 2011    30   UNUSUFN      238/1816-/</a:t>
            </a:r>
          </a:p>
          <a:p>
            <a:r>
              <a:rPr lang="cs-CZ" sz="1400">
                <a:latin typeface="Courier" charset="0"/>
                <a:cs typeface="Courier" charset="0"/>
              </a:rPr>
              <a:t>C. GENERAL:           </a:t>
            </a:r>
          </a:p>
          <a:p>
            <a:r>
              <a:rPr lang="cs-CZ" sz="1400">
                <a:latin typeface="Courier" charset="0"/>
                <a:cs typeface="Courier" charset="0"/>
              </a:rPr>
              <a:t>NANU          MSG DATE/TIME       PRN  TYPE         SUMMARY (JDAY/ZULU TIME START - STOP)</a:t>
            </a:r>
          </a:p>
          <a:p>
            <a:endParaRPr lang="cs-CZ" sz="1400">
              <a:latin typeface="Courier" charset="0"/>
              <a:cs typeface="Courier" charset="0"/>
            </a:endParaRPr>
          </a:p>
          <a:p>
            <a:r>
              <a:rPr lang="cs-CZ" sz="1400">
                <a:latin typeface="Courier" charset="0"/>
                <a:cs typeface="Courier" charset="0"/>
              </a:rPr>
              <a:t>2011047       160718Z Jul 2011    01   LAUNCH       /-/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2011055       031855Z Aug 2011         GENERAL      /-/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2011061       151959Z Aug 2011         GENERAL      /-/</a:t>
            </a:r>
          </a:p>
          <a:p>
            <a:r>
              <a:rPr lang="cs-CZ" sz="1400">
                <a:latin typeface="Courier" charset="0"/>
                <a:cs typeface="Courier" charset="0"/>
              </a:rPr>
              <a:t>2011062       162109Z Aug 2011         GENERAL      /-/</a:t>
            </a:r>
          </a:p>
          <a:p>
            <a:endParaRPr lang="cs-CZ" sz="1400">
              <a:latin typeface="Courier" charset="0"/>
              <a:cs typeface="Courier" charset="0"/>
            </a:endParaRPr>
          </a:p>
        </p:txBody>
      </p:sp>
      <p:sp>
        <p:nvSpPr>
          <p:cNvPr id="54276" name="Rectangle 7"/>
          <p:cNvSpPr>
            <a:spLocks noChangeArrowheads="1"/>
          </p:cNvSpPr>
          <p:nvPr/>
        </p:nvSpPr>
        <p:spPr bwMode="auto">
          <a:xfrm>
            <a:off x="1828800" y="5638800"/>
            <a:ext cx="7162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3366CC"/>
                </a:solidFill>
              </a:rPr>
              <a:t>http://</a:t>
            </a:r>
            <a:r>
              <a:rPr lang="en-US" sz="1400" dirty="0" err="1">
                <a:solidFill>
                  <a:srgbClr val="3366CC"/>
                </a:solidFill>
              </a:rPr>
              <a:t>www.navcen.uscg.gov</a:t>
            </a:r>
            <a:r>
              <a:rPr lang="en-US" sz="1400" dirty="0">
                <a:solidFill>
                  <a:srgbClr val="3366CC"/>
                </a:solidFill>
              </a:rPr>
              <a:t>/?</a:t>
            </a:r>
            <a:r>
              <a:rPr lang="en-US" sz="1400" dirty="0" err="1">
                <a:solidFill>
                  <a:srgbClr val="3366CC"/>
                </a:solidFill>
              </a:rPr>
              <a:t>pageName</a:t>
            </a:r>
            <a:r>
              <a:rPr lang="en-US" sz="1400" dirty="0">
                <a:solidFill>
                  <a:srgbClr val="3366CC"/>
                </a:solidFill>
              </a:rPr>
              <a:t>=</a:t>
            </a:r>
            <a:r>
              <a:rPr lang="en-US" sz="1400" dirty="0" err="1">
                <a:solidFill>
                  <a:srgbClr val="3366CC"/>
                </a:solidFill>
              </a:rPr>
              <a:t>NANUabbr</a:t>
            </a:r>
            <a:endParaRPr lang="en-US" sz="1400" dirty="0">
              <a:solidFill>
                <a:srgbClr val="3366CC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Constellation Status	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CGSIC – Civil GPS Service Interface Committee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Hosts meetings at least once per year to update community.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Presentations are posted: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http://www.navcen.uscg.gov/?pageName=cgsicMeetings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See also the Positioning, Navigation, and Timing Committee (PNT)</a:t>
            </a:r>
          </a:p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http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www.gps.gov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/governance/advisory/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Screen Shot 2013-09-16 at 7.56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20" y="0"/>
            <a:ext cx="5474080" cy="6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29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Presentation5.pptx</Template>
  <TotalTime>2100</TotalTime>
  <Words>1408</Words>
  <Application>Microsoft Macintosh PowerPoint</Application>
  <PresentationFormat>On-screen Show (4:3)</PresentationFormat>
  <Paragraphs>200</Paragraphs>
  <Slides>23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Presentation5</vt:lpstr>
      <vt:lpstr>Edge</vt:lpstr>
      <vt:lpstr>Office Theme</vt:lpstr>
      <vt:lpstr>Worksheet</vt:lpstr>
      <vt:lpstr>Satellite Constellation &amp; Control Segment</vt:lpstr>
      <vt:lpstr>OUTLINE</vt:lpstr>
      <vt:lpstr>Designing a Constellation for Satellite Navigation</vt:lpstr>
      <vt:lpstr>GPS Space Segment</vt:lpstr>
      <vt:lpstr>CONSTELLATION STATUS FROM USNO</vt:lpstr>
      <vt:lpstr>PowerPoint Presentation</vt:lpstr>
      <vt:lpstr>PowerPoint Presentation</vt:lpstr>
      <vt:lpstr>Constellation Status </vt:lpstr>
      <vt:lpstr>PowerPoint Presentation</vt:lpstr>
      <vt:lpstr>PowerPoint Presentation</vt:lpstr>
      <vt:lpstr>PowerPoint Presentation</vt:lpstr>
      <vt:lpstr>Role of the Control Segment</vt:lpstr>
      <vt:lpstr>PowerPoint Presentation</vt:lpstr>
      <vt:lpstr>PowerPoint Presentation</vt:lpstr>
      <vt:lpstr>PowerPoint Presentation</vt:lpstr>
      <vt:lpstr>PowerPoint Presentation</vt:lpstr>
      <vt:lpstr>GPS Time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P. Axelrad</dc:creator>
  <cp:keywords/>
  <dc:description/>
  <cp:lastModifiedBy>Kristine Larson</cp:lastModifiedBy>
  <cp:revision>185</cp:revision>
  <dcterms:created xsi:type="dcterms:W3CDTF">2010-10-12T21:13:14Z</dcterms:created>
  <dcterms:modified xsi:type="dcterms:W3CDTF">2013-09-18T15:03:24Z</dcterms:modified>
  <cp:category/>
</cp:coreProperties>
</file>